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7"/>
  </p:notesMasterIdLst>
  <p:sldIdLst>
    <p:sldId id="500" r:id="rId2"/>
    <p:sldId id="532" r:id="rId3"/>
    <p:sldId id="531" r:id="rId4"/>
    <p:sldId id="434" r:id="rId5"/>
    <p:sldId id="442" r:id="rId6"/>
    <p:sldId id="428" r:id="rId7"/>
    <p:sldId id="437" r:id="rId8"/>
    <p:sldId id="445" r:id="rId9"/>
    <p:sldId id="444" r:id="rId10"/>
    <p:sldId id="438" r:id="rId11"/>
    <p:sldId id="439" r:id="rId12"/>
    <p:sldId id="410" r:id="rId13"/>
    <p:sldId id="411" r:id="rId14"/>
    <p:sldId id="412" r:id="rId15"/>
    <p:sldId id="413" r:id="rId16"/>
    <p:sldId id="462" r:id="rId17"/>
    <p:sldId id="266" r:id="rId18"/>
    <p:sldId id="450" r:id="rId19"/>
    <p:sldId id="451" r:id="rId20"/>
    <p:sldId id="452" r:id="rId21"/>
    <p:sldId id="453" r:id="rId22"/>
    <p:sldId id="454" r:id="rId23"/>
    <p:sldId id="455" r:id="rId24"/>
    <p:sldId id="449" r:id="rId25"/>
    <p:sldId id="461" r:id="rId26"/>
    <p:sldId id="456" r:id="rId27"/>
    <p:sldId id="457" r:id="rId28"/>
    <p:sldId id="463" r:id="rId29"/>
    <p:sldId id="501" r:id="rId30"/>
    <p:sldId id="344" r:id="rId31"/>
    <p:sldId id="346" r:id="rId32"/>
    <p:sldId id="348" r:id="rId33"/>
    <p:sldId id="502" r:id="rId34"/>
    <p:sldId id="345" r:id="rId35"/>
    <p:sldId id="347" r:id="rId36"/>
    <p:sldId id="351" r:id="rId37"/>
    <p:sldId id="503" r:id="rId38"/>
    <p:sldId id="352" r:id="rId39"/>
    <p:sldId id="354" r:id="rId40"/>
    <p:sldId id="355" r:id="rId41"/>
    <p:sldId id="357" r:id="rId42"/>
    <p:sldId id="358" r:id="rId43"/>
    <p:sldId id="504" r:id="rId44"/>
    <p:sldId id="539" r:id="rId45"/>
    <p:sldId id="360" r:id="rId46"/>
    <p:sldId id="362" r:id="rId47"/>
    <p:sldId id="536" r:id="rId48"/>
    <p:sldId id="533" r:id="rId49"/>
    <p:sldId id="365" r:id="rId50"/>
    <p:sldId id="537" r:id="rId51"/>
    <p:sldId id="534" r:id="rId52"/>
    <p:sldId id="540" r:id="rId53"/>
    <p:sldId id="543" r:id="rId54"/>
    <p:sldId id="544" r:id="rId55"/>
    <p:sldId id="542" r:id="rId56"/>
    <p:sldId id="369" r:id="rId57"/>
    <p:sldId id="538" r:id="rId58"/>
    <p:sldId id="535" r:id="rId59"/>
    <p:sldId id="547" r:id="rId60"/>
    <p:sldId id="545" r:id="rId61"/>
    <p:sldId id="546" r:id="rId62"/>
    <p:sldId id="370" r:id="rId63"/>
    <p:sldId id="371" r:id="rId64"/>
    <p:sldId id="505" r:id="rId65"/>
    <p:sldId id="375" r:id="rId66"/>
    <p:sldId id="376" r:id="rId67"/>
    <p:sldId id="374" r:id="rId68"/>
    <p:sldId id="377" r:id="rId69"/>
    <p:sldId id="378" r:id="rId70"/>
    <p:sldId id="373" r:id="rId71"/>
    <p:sldId id="506" r:id="rId72"/>
    <p:sldId id="326" r:id="rId73"/>
    <p:sldId id="464" r:id="rId74"/>
    <p:sldId id="327" r:id="rId75"/>
    <p:sldId id="372" r:id="rId76"/>
    <p:sldId id="458" r:id="rId77"/>
    <p:sldId id="465" r:id="rId78"/>
    <p:sldId id="507" r:id="rId79"/>
    <p:sldId id="379" r:id="rId80"/>
    <p:sldId id="380" r:id="rId81"/>
    <p:sldId id="302" r:id="rId82"/>
    <p:sldId id="508" r:id="rId83"/>
    <p:sldId id="382" r:id="rId84"/>
    <p:sldId id="383" r:id="rId85"/>
    <p:sldId id="385" r:id="rId86"/>
    <p:sldId id="467" r:id="rId87"/>
    <p:sldId id="509" r:id="rId88"/>
    <p:sldId id="387" r:id="rId89"/>
    <p:sldId id="388" r:id="rId90"/>
    <p:sldId id="390" r:id="rId91"/>
    <p:sldId id="391" r:id="rId92"/>
    <p:sldId id="548" r:id="rId93"/>
    <p:sldId id="468" r:id="rId94"/>
    <p:sldId id="469" r:id="rId95"/>
    <p:sldId id="392" r:id="rId96"/>
    <p:sldId id="393" r:id="rId97"/>
    <p:sldId id="510" r:id="rId98"/>
    <p:sldId id="394" r:id="rId99"/>
    <p:sldId id="395" r:id="rId100"/>
    <p:sldId id="386" r:id="rId101"/>
    <p:sldId id="511" r:id="rId102"/>
    <p:sldId id="397" r:id="rId103"/>
    <p:sldId id="398" r:id="rId104"/>
    <p:sldId id="396" r:id="rId105"/>
    <p:sldId id="512" r:id="rId106"/>
    <p:sldId id="400" r:id="rId107"/>
    <p:sldId id="401" r:id="rId108"/>
    <p:sldId id="399" r:id="rId109"/>
    <p:sldId id="513" r:id="rId110"/>
    <p:sldId id="403" r:id="rId111"/>
    <p:sldId id="404" r:id="rId112"/>
    <p:sldId id="402" r:id="rId113"/>
    <p:sldId id="459" r:id="rId114"/>
    <p:sldId id="515" r:id="rId115"/>
    <p:sldId id="514" r:id="rId116"/>
    <p:sldId id="306" r:id="rId117"/>
    <p:sldId id="470" r:id="rId118"/>
    <p:sldId id="550" r:id="rId119"/>
    <p:sldId id="516" r:id="rId120"/>
    <p:sldId id="317" r:id="rId121"/>
    <p:sldId id="471" r:id="rId122"/>
    <p:sldId id="319" r:id="rId123"/>
    <p:sldId id="472" r:id="rId124"/>
    <p:sldId id="320" r:id="rId125"/>
    <p:sldId id="517" r:id="rId126"/>
    <p:sldId id="316" r:id="rId127"/>
    <p:sldId id="473" r:id="rId128"/>
    <p:sldId id="551" r:id="rId129"/>
    <p:sldId id="518" r:id="rId130"/>
    <p:sldId id="313" r:id="rId131"/>
    <p:sldId id="474" r:id="rId132"/>
    <p:sldId id="315" r:id="rId133"/>
    <p:sldId id="475" r:id="rId134"/>
    <p:sldId id="321" r:id="rId135"/>
    <p:sldId id="519" r:id="rId136"/>
    <p:sldId id="322" r:id="rId137"/>
    <p:sldId id="476" r:id="rId138"/>
    <p:sldId id="324" r:id="rId139"/>
    <p:sldId id="520" r:id="rId140"/>
    <p:sldId id="328" r:id="rId141"/>
    <p:sldId id="477" r:id="rId142"/>
    <p:sldId id="329" r:id="rId143"/>
    <p:sldId id="478" r:id="rId144"/>
    <p:sldId id="479" r:id="rId145"/>
    <p:sldId id="480" r:id="rId146"/>
    <p:sldId id="481" r:id="rId147"/>
    <p:sldId id="330" r:id="rId148"/>
    <p:sldId id="409" r:id="rId149"/>
    <p:sldId id="528" r:id="rId150"/>
    <p:sldId id="488" r:id="rId151"/>
    <p:sldId id="484" r:id="rId152"/>
    <p:sldId id="526" r:id="rId153"/>
    <p:sldId id="525" r:id="rId154"/>
    <p:sldId id="552" r:id="rId155"/>
    <p:sldId id="460" r:id="rId156"/>
    <p:sldId id="487" r:id="rId157"/>
    <p:sldId id="521" r:id="rId158"/>
    <p:sldId id="489" r:id="rId159"/>
    <p:sldId id="483" r:id="rId160"/>
    <p:sldId id="332" r:id="rId161"/>
    <p:sldId id="490" r:id="rId162"/>
    <p:sldId id="333" r:id="rId163"/>
    <p:sldId id="491" r:id="rId164"/>
    <p:sldId id="334" r:id="rId165"/>
    <p:sldId id="335" r:id="rId166"/>
    <p:sldId id="492" r:id="rId167"/>
    <p:sldId id="338" r:id="rId168"/>
    <p:sldId id="522" r:id="rId169"/>
    <p:sldId id="341" r:id="rId170"/>
    <p:sldId id="493" r:id="rId171"/>
    <p:sldId id="342" r:id="rId172"/>
    <p:sldId id="494" r:id="rId173"/>
    <p:sldId id="343" r:id="rId174"/>
    <p:sldId id="340" r:id="rId175"/>
    <p:sldId id="523" r:id="rId176"/>
    <p:sldId id="336" r:id="rId177"/>
    <p:sldId id="495" r:id="rId178"/>
    <p:sldId id="337" r:id="rId179"/>
    <p:sldId id="339" r:id="rId180"/>
    <p:sldId id="496" r:id="rId181"/>
    <p:sldId id="497" r:id="rId182"/>
    <p:sldId id="446" r:id="rId183"/>
    <p:sldId id="447" r:id="rId184"/>
    <p:sldId id="482" r:id="rId185"/>
    <p:sldId id="421" r:id="rId186"/>
    <p:sldId id="422" r:id="rId187"/>
    <p:sldId id="423" r:id="rId188"/>
    <p:sldId id="424" r:id="rId189"/>
    <p:sldId id="425" r:id="rId190"/>
    <p:sldId id="498" r:id="rId191"/>
    <p:sldId id="417" r:id="rId192"/>
    <p:sldId id="418" r:id="rId193"/>
    <p:sldId id="419" r:id="rId194"/>
    <p:sldId id="499" r:id="rId195"/>
    <p:sldId id="524" r:id="rId1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notesMaster" Target="notesMasters/notesMaster1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F40B-7A7A-513A-43BF-92EDC5B0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D993A-8A81-E8E9-D0C5-7C10A95A9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4D0FD-6F69-DB9A-A6D2-A91E9B1E4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FD99-F52B-F218-7F6D-2EE4E1B0C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0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80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D114-DB9C-EF85-BF50-A87C096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27D6A963-E822-E127-A4B2-210B4815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10F319-6E33-D145-5B9B-9F432E2F6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38D33BA-5057-C708-E0A7-56FC37744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9795-3B54-259B-3703-1FA8C5759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5099" y="1361645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</a:t>
            </a:r>
            <a:r>
              <a:rPr lang="en-US" sz="3000" b="1" dirty="0" err="1"/>
              <a:t>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692996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6C4094F-300E-0903-B238-C87944D4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8735627" y="4350058"/>
            <a:ext cx="124915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55"/>
          <a:stretch/>
        </p:blipFill>
        <p:spPr>
          <a:xfrm>
            <a:off x="5644623" y="5037945"/>
            <a:ext cx="3215919" cy="16511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 flipH="1">
            <a:off x="5642137" y="4350058"/>
            <a:ext cx="2108069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1D070-2FEB-409B-1247-BA27E3FB21B2}"/>
              </a:ext>
            </a:extLst>
          </p:cNvPr>
          <p:cNvSpPr/>
          <p:nvPr/>
        </p:nvSpPr>
        <p:spPr>
          <a:xfrm>
            <a:off x="9001957" y="2796466"/>
            <a:ext cx="1970843" cy="224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9903408-EB62-3B94-0712-7930E4CFE1AE}"/>
              </a:ext>
            </a:extLst>
          </p:cNvPr>
          <p:cNvSpPr/>
          <p:nvPr/>
        </p:nvSpPr>
        <p:spPr>
          <a:xfrm rot="8283348">
            <a:off x="1095437" y="44432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DF3267-BD53-8553-11AB-BFEC51A180E6}"/>
              </a:ext>
            </a:extLst>
          </p:cNvPr>
          <p:cNvSpPr/>
          <p:nvPr/>
        </p:nvSpPr>
        <p:spPr>
          <a:xfrm rot="13316652" flipH="1">
            <a:off x="3028357" y="310201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76D5EB2-7AB2-FAB5-D278-DAE9CE361EB4}"/>
              </a:ext>
            </a:extLst>
          </p:cNvPr>
          <p:cNvSpPr/>
          <p:nvPr/>
        </p:nvSpPr>
        <p:spPr>
          <a:xfrm rot="13316652" flipH="1">
            <a:off x="3038996" y="369836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7615FB-5B8D-8D53-1024-148DEBA02450}"/>
              </a:ext>
            </a:extLst>
          </p:cNvPr>
          <p:cNvSpPr/>
          <p:nvPr/>
        </p:nvSpPr>
        <p:spPr>
          <a:xfrm rot="13316652" flipH="1">
            <a:off x="3038996" y="4339574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D57E2667-B2DE-FACE-02FA-77B8E520E321}"/>
              </a:ext>
            </a:extLst>
          </p:cNvPr>
          <p:cNvSpPr/>
          <p:nvPr/>
        </p:nvSpPr>
        <p:spPr>
          <a:xfrm rot="8283348">
            <a:off x="1109167" y="3802097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8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9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5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3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71EA09C-A31E-61A5-ED5E-445A0744F476}"/>
              </a:ext>
            </a:extLst>
          </p:cNvPr>
          <p:cNvSpPr/>
          <p:nvPr/>
        </p:nvSpPr>
        <p:spPr>
          <a:xfrm rot="8283348">
            <a:off x="925795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8D9DED-0588-DC80-74FE-704CF01841CE}"/>
              </a:ext>
            </a:extLst>
          </p:cNvPr>
          <p:cNvSpPr/>
          <p:nvPr/>
        </p:nvSpPr>
        <p:spPr>
          <a:xfrm rot="13316652" flipH="1">
            <a:off x="3153297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D38F91-757D-094C-B511-C677ED74085B}"/>
              </a:ext>
            </a:extLst>
          </p:cNvPr>
          <p:cNvSpPr/>
          <p:nvPr/>
        </p:nvSpPr>
        <p:spPr>
          <a:xfrm rot="8283348">
            <a:off x="925794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4E5656C-2EF6-09F0-D0BA-3F2CA2089180}"/>
              </a:ext>
            </a:extLst>
          </p:cNvPr>
          <p:cNvSpPr/>
          <p:nvPr/>
        </p:nvSpPr>
        <p:spPr>
          <a:xfrm rot="13316652" flipH="1">
            <a:off x="3153296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CADC78-95BB-503D-9864-A4F72BC53609}"/>
              </a:ext>
            </a:extLst>
          </p:cNvPr>
          <p:cNvSpPr/>
          <p:nvPr/>
        </p:nvSpPr>
        <p:spPr>
          <a:xfrm rot="13316652" flipH="1">
            <a:off x="3153296" y="309155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4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FC01575-A9B9-2634-DFF7-FCAC2C422985}"/>
              </a:ext>
            </a:extLst>
          </p:cNvPr>
          <p:cNvSpPr/>
          <p:nvPr/>
        </p:nvSpPr>
        <p:spPr>
          <a:xfrm rot="13316652" flipH="1">
            <a:off x="3012619" y="282778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2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39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2474D-07BB-DBCD-0012-94568FFB3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430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4854D69-6150-43BE-2089-442757A14098}"/>
              </a:ext>
            </a:extLst>
          </p:cNvPr>
          <p:cNvSpPr/>
          <p:nvPr/>
        </p:nvSpPr>
        <p:spPr>
          <a:xfrm flipH="1">
            <a:off x="726191" y="37498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7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6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86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2319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1324769-0927-30E0-2F56-FBE660E27528}"/>
              </a:ext>
            </a:extLst>
          </p:cNvPr>
          <p:cNvSpPr/>
          <p:nvPr/>
        </p:nvSpPr>
        <p:spPr>
          <a:xfrm flipH="1">
            <a:off x="471360" y="369713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2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4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1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1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7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8494241-A58E-85A9-AF13-45DCA3635EFE}"/>
              </a:ext>
            </a:extLst>
          </p:cNvPr>
          <p:cNvSpPr/>
          <p:nvPr/>
        </p:nvSpPr>
        <p:spPr>
          <a:xfrm rot="10800000" flipH="1">
            <a:off x="3383379" y="29055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7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5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2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6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25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6697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065BC520-00E6-564F-14A0-38982A3BFBAF}"/>
              </a:ext>
            </a:extLst>
          </p:cNvPr>
          <p:cNvSpPr/>
          <p:nvPr/>
        </p:nvSpPr>
        <p:spPr>
          <a:xfrm rot="10800000" flipH="1">
            <a:off x="3571163" y="438267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6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8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8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7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96" y="3216331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93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713648E-1595-E220-FA02-0747F94568E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1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1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97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78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59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4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6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8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2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2475FBB-1020-B4EC-8FB8-BB307121682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8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3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9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2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43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Convert predicted tokens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3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7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9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1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>
            <a:cxnSpLocks/>
          </p:cNvCxnSpPr>
          <p:nvPr/>
        </p:nvCxnSpPr>
        <p:spPr>
          <a:xfrm>
            <a:off x="4854586" y="3316548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AF859-34C6-A5D4-4F37-219C4C0F757A}"/>
              </a:ext>
            </a:extLst>
          </p:cNvPr>
          <p:cNvCxnSpPr>
            <a:cxnSpLocks/>
          </p:cNvCxnSpPr>
          <p:nvPr/>
        </p:nvCxnSpPr>
        <p:spPr>
          <a:xfrm>
            <a:off x="4854586" y="4591227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/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42B8C-87B7-4382-29D2-6933AD4ECE5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543854" y="3316548"/>
            <a:ext cx="1499824" cy="3666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9A377-941A-46AC-507D-075F32D4A9FC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55160" y="4063512"/>
            <a:ext cx="1488518" cy="5277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/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/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/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0420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11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8438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/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0.123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0.246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/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0.4648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0.5352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/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/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D8A31E-8339-A2A6-E9D0-BF889373828A}"/>
              </a:ext>
            </a:extLst>
          </p:cNvPr>
          <p:cNvCxnSpPr>
            <a:cxnSpLocks/>
          </p:cNvCxnSpPr>
          <p:nvPr/>
        </p:nvCxnSpPr>
        <p:spPr>
          <a:xfrm>
            <a:off x="3817093" y="2523342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3214FF-4C45-B5FF-9B3E-7E3A785F67BA}"/>
              </a:ext>
            </a:extLst>
          </p:cNvPr>
          <p:cNvCxnSpPr>
            <a:cxnSpLocks/>
          </p:cNvCxnSpPr>
          <p:nvPr/>
        </p:nvCxnSpPr>
        <p:spPr>
          <a:xfrm>
            <a:off x="5834584" y="2530286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/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/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/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/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0530C4-5075-EAC4-8BFB-30BB3D719518}"/>
              </a:ext>
            </a:extLst>
          </p:cNvPr>
          <p:cNvSpPr txBox="1"/>
          <p:nvPr/>
        </p:nvSpPr>
        <p:spPr>
          <a:xfrm>
            <a:off x="4699433" y="3365632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0E8A-84C1-3CE5-9AC2-B2B4F381ED9C}"/>
              </a:ext>
            </a:extLst>
          </p:cNvPr>
          <p:cNvSpPr txBox="1"/>
          <p:nvPr/>
        </p:nvSpPr>
        <p:spPr>
          <a:xfrm>
            <a:off x="4685558" y="457974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3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  <p:bldP spid="31" grpId="0"/>
      <p:bldP spid="32" grpId="0"/>
      <p:bldP spid="33" grpId="0"/>
      <p:bldP spid="34" grpId="0"/>
      <p:bldP spid="2" grpId="0"/>
      <p:bldP spid="3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4333704" y="2471790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5931767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3544642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6790204" y="2170301"/>
            <a:ext cx="209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[[0.3, 0.2, 0.4, 0.1],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6790204" y="256579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[0.4, 0.1, 0.3, 0.2],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9257124" y="1863078"/>
            <a:ext cx="238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Target sentence (En)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10665846" y="2296669"/>
            <a:ext cx="512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2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E01E60-047D-6D8D-9DE3-739CE685644E}"/>
              </a:ext>
            </a:extLst>
          </p:cNvPr>
          <p:cNvSpPr txBox="1"/>
          <p:nvPr/>
        </p:nvSpPr>
        <p:spPr>
          <a:xfrm>
            <a:off x="6790204" y="1863078"/>
            <a:ext cx="13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Predictions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330D9-E799-50F8-EC3A-E9F68CF7F26C}"/>
              </a:ext>
            </a:extLst>
          </p:cNvPr>
          <p:cNvSpPr txBox="1"/>
          <p:nvPr/>
        </p:nvSpPr>
        <p:spPr>
          <a:xfrm>
            <a:off x="2735836" y="2296669"/>
            <a:ext cx="70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"Je</a:t>
            </a:r>
          </a:p>
          <a:p>
            <a:r>
              <a:rPr lang="en-US" dirty="0" err="1">
                <a:latin typeface="Segoe WPC"/>
              </a:rPr>
              <a:t>Vais</a:t>
            </a:r>
            <a:endParaRPr lang="en-US" dirty="0">
              <a:latin typeface="Segoe WPC"/>
            </a:endParaRPr>
          </a:p>
          <a:p>
            <a:r>
              <a:rPr lang="en-US" dirty="0">
                <a:latin typeface="Segoe WPC"/>
              </a:rPr>
              <a:t>Bien"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3EA1D-FC3D-736F-D24C-DBF720C65899}"/>
              </a:ext>
            </a:extLst>
          </p:cNvPr>
          <p:cNvSpPr txBox="1"/>
          <p:nvPr/>
        </p:nvSpPr>
        <p:spPr>
          <a:xfrm>
            <a:off x="6790204" y="294432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[0.3, 0.5, 0.1, 0.2]]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AD5C5-598B-599B-2AC8-429D3D748E5A}"/>
              </a:ext>
            </a:extLst>
          </p:cNvPr>
          <p:cNvSpPr txBox="1"/>
          <p:nvPr/>
        </p:nvSpPr>
        <p:spPr>
          <a:xfrm>
            <a:off x="6466836" y="771897"/>
            <a:ext cx="2919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seq_len</a:t>
            </a:r>
            <a:r>
              <a:rPr lang="en-US" dirty="0">
                <a:latin typeface="Segoe WPC"/>
              </a:rPr>
              <a:t>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en_vocabulary_size</a:t>
            </a:r>
            <a:r>
              <a:rPr lang="en-US" dirty="0"/>
              <a:t> =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9AA87-1A3B-CC54-6AE2-92C812CA08D8}"/>
              </a:ext>
            </a:extLst>
          </p:cNvPr>
          <p:cNvSpPr txBox="1"/>
          <p:nvPr/>
        </p:nvSpPr>
        <p:spPr>
          <a:xfrm>
            <a:off x="9811570" y="2296669"/>
            <a:ext cx="681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"I</a:t>
            </a:r>
          </a:p>
          <a:p>
            <a:r>
              <a:rPr lang="en-US" dirty="0">
                <a:latin typeface="Segoe WPC"/>
              </a:rPr>
              <a:t>Am</a:t>
            </a:r>
          </a:p>
          <a:p>
            <a:r>
              <a:rPr lang="en-US" dirty="0">
                <a:latin typeface="Segoe WPC"/>
              </a:rPr>
              <a:t>Fine"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09ABA-768D-6471-8D62-0A39DA751971}"/>
              </a:ext>
            </a:extLst>
          </p:cNvPr>
          <p:cNvSpPr txBox="1"/>
          <p:nvPr/>
        </p:nvSpPr>
        <p:spPr>
          <a:xfrm>
            <a:off x="2311884" y="1863078"/>
            <a:ext cx="238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Source sentence (Fr)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0BBC6-D8D1-548F-152F-F1ECFF58F4AA}"/>
              </a:ext>
            </a:extLst>
          </p:cNvPr>
          <p:cNvSpPr txBox="1"/>
          <p:nvPr/>
        </p:nvSpPr>
        <p:spPr>
          <a:xfrm>
            <a:off x="9454593" y="771897"/>
            <a:ext cx="2705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english_tokenizer</a:t>
            </a:r>
            <a:r>
              <a:rPr lang="en-US" dirty="0"/>
              <a:t>: </a:t>
            </a:r>
          </a:p>
          <a:p>
            <a:r>
              <a:rPr lang="en-US" dirty="0"/>
              <a:t>{"Am" : 0,"Fine": 1,"I": 2,</a:t>
            </a:r>
          </a:p>
          <a:p>
            <a:r>
              <a:rPr lang="en-US" dirty="0"/>
              <a:t>"Hi": 3}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62085-B97A-FE4C-B039-5856325747F5}"/>
              </a:ext>
            </a:extLst>
          </p:cNvPr>
          <p:cNvSpPr txBox="1"/>
          <p:nvPr/>
        </p:nvSpPr>
        <p:spPr>
          <a:xfrm>
            <a:off x="3291" y="1756205"/>
            <a:ext cx="96603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1</a:t>
            </a:r>
            <a:r>
              <a:rPr lang="en-US" b="1" i="0" baseline="30000" dirty="0">
                <a:effectLst/>
                <a:latin typeface="Segoe WPC"/>
              </a:rPr>
              <a:t>st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3280D0-F00E-1C42-D209-58869568AE23}"/>
              </a:ext>
            </a:extLst>
          </p:cNvPr>
          <p:cNvCxnSpPr/>
          <p:nvPr/>
        </p:nvCxnSpPr>
        <p:spPr>
          <a:xfrm>
            <a:off x="0" y="1747992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BCAE99-1E84-0578-D3E4-F46AE9D63665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B9D9AC-13E3-825F-44D6-3348D03CF06F}"/>
              </a:ext>
            </a:extLst>
          </p:cNvPr>
          <p:cNvSpPr txBox="1"/>
          <p:nvPr/>
        </p:nvSpPr>
        <p:spPr>
          <a:xfrm>
            <a:off x="3291" y="3429000"/>
            <a:ext cx="10269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2</a:t>
            </a:r>
            <a:r>
              <a:rPr lang="en-US" b="1" i="0" baseline="30000" dirty="0">
                <a:effectLst/>
                <a:latin typeface="Segoe WPC"/>
              </a:rPr>
              <a:t>nd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3E3C3B-565A-EA5A-86C8-5C3F9769C1FB}"/>
              </a:ext>
            </a:extLst>
          </p:cNvPr>
          <p:cNvCxnSpPr>
            <a:cxnSpLocks/>
          </p:cNvCxnSpPr>
          <p:nvPr/>
        </p:nvCxnSpPr>
        <p:spPr>
          <a:xfrm>
            <a:off x="7803590" y="3315083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F52A53-87EB-9BAE-90CA-745FC912AC1D}"/>
              </a:ext>
            </a:extLst>
          </p:cNvPr>
          <p:cNvSpPr txBox="1"/>
          <p:nvPr/>
        </p:nvSpPr>
        <p:spPr>
          <a:xfrm>
            <a:off x="6648681" y="3378251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B2F9E-7629-8B86-713F-370152F6556C}"/>
              </a:ext>
            </a:extLst>
          </p:cNvPr>
          <p:cNvSpPr txBox="1"/>
          <p:nvPr/>
        </p:nvSpPr>
        <p:spPr>
          <a:xfrm>
            <a:off x="6828569" y="3862931"/>
            <a:ext cx="379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[[0.2612, 0.2363, </a:t>
            </a:r>
            <a:r>
              <a:rPr lang="en-US" b="1" dirty="0"/>
              <a:t>0.2887</a:t>
            </a:r>
            <a:r>
              <a:rPr lang="en-US" dirty="0"/>
              <a:t>, 0.2138],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CDDB5-A346-3549-4A63-1E2ABFFBA6BA}"/>
              </a:ext>
            </a:extLst>
          </p:cNvPr>
          <p:cNvSpPr txBox="1"/>
          <p:nvPr/>
        </p:nvSpPr>
        <p:spPr>
          <a:xfrm>
            <a:off x="6828569" y="4258420"/>
            <a:ext cx="372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0.2887</a:t>
            </a:r>
            <a:r>
              <a:rPr lang="en-US" dirty="0"/>
              <a:t>, 0.2138, 0.2612, 0.2363],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42DB9-D3EE-6B2D-B70C-5990BC32F8D2}"/>
              </a:ext>
            </a:extLst>
          </p:cNvPr>
          <p:cNvSpPr txBox="1"/>
          <p:nvPr/>
        </p:nvSpPr>
        <p:spPr>
          <a:xfrm>
            <a:off x="6828569" y="4636950"/>
            <a:ext cx="373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[0.2535, </a:t>
            </a:r>
            <a:r>
              <a:rPr lang="en-US" b="1" dirty="0"/>
              <a:t>0.3096</a:t>
            </a:r>
            <a:r>
              <a:rPr lang="en-US" dirty="0"/>
              <a:t>, 0.2075, 0.2294]]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FBA983-E25E-BA43-5F6E-5B5CEE64A013}"/>
              </a:ext>
            </a:extLst>
          </p:cNvPr>
          <p:cNvCxnSpPr/>
          <p:nvPr/>
        </p:nvCxnSpPr>
        <p:spPr>
          <a:xfrm>
            <a:off x="0" y="5110008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B9B0B90-1399-B92A-01C9-0CD0622775A4}"/>
              </a:ext>
            </a:extLst>
          </p:cNvPr>
          <p:cNvSpPr txBox="1"/>
          <p:nvPr/>
        </p:nvSpPr>
        <p:spPr>
          <a:xfrm>
            <a:off x="3291" y="5110008"/>
            <a:ext cx="99431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3</a:t>
            </a:r>
            <a:r>
              <a:rPr lang="en-US" b="1" baseline="30000" dirty="0">
                <a:latin typeface="Segoe WPC"/>
              </a:rPr>
              <a:t>rd</a:t>
            </a:r>
            <a:r>
              <a:rPr lang="en-US" b="1" dirty="0">
                <a:latin typeface="Segoe WPC"/>
              </a:rPr>
              <a:t> </a:t>
            </a:r>
            <a:r>
              <a:rPr lang="en-US" b="1" i="0" dirty="0">
                <a:effectLst/>
                <a:latin typeface="Segoe WPC"/>
              </a:rPr>
              <a:t>step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/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fr-FR" b="1" smtClean="0"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𝟑𝟎𝟗𝟔</m:t>
                              </m:r>
                            </m:e>
                          </m:d>
                        </m:e>
                      </m:func>
                      <m:r>
                        <a:rPr lang="fr-FR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blipFill>
                <a:blip r:embed="rId2"/>
                <a:stretch>
                  <a:fillRect l="-303" r="-1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/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fr-FR" b="1" i="0" smtClean="0">
                                      <a:latin typeface="Cambria Math" panose="02040503050406030204" pitchFamily="18" charset="0"/>
                                    </a:rPr>
                                    <m:t>0.2887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 i="0" smtClean="0">
                              <a:latin typeface="Cambria Math" panose="02040503050406030204" pitchFamily="18" charset="0"/>
                            </a:rPr>
                            <m:t>0.2887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𝟑𝟎𝟗𝟔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𝟐𝟏𝟗𝟐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/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𝒄𝒓𝒐𝒔𝒔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𝒆𝒏𝒕𝒓𝒐𝒑𝒚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𝒍𝒐𝒔𝒔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blipFill>
                <a:blip r:embed="rId4"/>
                <a:stretch>
                  <a:fillRect l="-1114" r="-250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/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blipFill>
                <a:blip r:embed="rId5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/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blipFill>
                <a:blip r:embed="rId6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6671F0D-34B7-A9CE-1D90-C707396B7000}"/>
              </a:ext>
            </a:extLst>
          </p:cNvPr>
          <p:cNvSpPr txBox="1"/>
          <p:nvPr/>
        </p:nvSpPr>
        <p:spPr>
          <a:xfrm>
            <a:off x="0" y="2174009"/>
            <a:ext cx="1499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Prediction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762B47-FD66-6C89-FE8B-4B83CBA52A4E}"/>
              </a:ext>
            </a:extLst>
          </p:cNvPr>
          <p:cNvSpPr txBox="1"/>
          <p:nvPr/>
        </p:nvSpPr>
        <p:spPr>
          <a:xfrm>
            <a:off x="0" y="3899353"/>
            <a:ext cx="451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Softmax</a:t>
            </a:r>
            <a:endParaRPr lang="en-US" dirty="0">
              <a:latin typeface="Segoe WP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Select prob corresponding to true label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C38026-CA4D-D953-BCA0-3A8032746DDA}"/>
              </a:ext>
            </a:extLst>
          </p:cNvPr>
          <p:cNvSpPr txBox="1"/>
          <p:nvPr/>
        </p:nvSpPr>
        <p:spPr>
          <a:xfrm>
            <a:off x="0" y="5566296"/>
            <a:ext cx="312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Compute the negative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Take average on the result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5773A2-6AFC-8C20-67AA-81A0EBD96817}"/>
              </a:ext>
            </a:extLst>
          </p:cNvPr>
          <p:cNvSpPr txBox="1"/>
          <p:nvPr/>
        </p:nvSpPr>
        <p:spPr>
          <a:xfrm>
            <a:off x="-1" y="771897"/>
            <a:ext cx="5308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Given a machine translation task of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Translate French sentence to English sentence</a:t>
            </a:r>
          </a:p>
        </p:txBody>
      </p:sp>
    </p:spTree>
    <p:extLst>
      <p:ext uri="{BB962C8B-B14F-4D97-AF65-F5344CB8AC3E}">
        <p14:creationId xmlns:p14="http://schemas.microsoft.com/office/powerpoint/2010/main" val="7808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5" grpId="0"/>
      <p:bldP spid="16" grpId="0"/>
      <p:bldP spid="21" grpId="0"/>
      <p:bldP spid="22" grpId="0"/>
      <p:bldP spid="3" grpId="0"/>
      <p:bldP spid="5" grpId="0"/>
      <p:bldP spid="6" grpId="0"/>
      <p:bldP spid="7" grpId="0"/>
      <p:bldP spid="8" grpId="0"/>
      <p:bldP spid="17" grpId="0" animBg="1"/>
      <p:bldP spid="26" grpId="0" animBg="1"/>
      <p:bldP spid="29" grpId="0"/>
      <p:bldP spid="30" grpId="0"/>
      <p:bldP spid="31" grpId="0"/>
      <p:bldP spid="32" grpId="0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44979" y="1306708"/>
            <a:ext cx="622846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functional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probabilities corresponding to the true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negative log likelihood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349526" y="1306708"/>
            <a:ext cx="5550494" cy="2062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C7C7F-31D5-E20E-E7BD-E473AF685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38" y="3655171"/>
            <a:ext cx="42291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91980" y="1306708"/>
            <a:ext cx="622846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cross entropy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691356" y="1306708"/>
            <a:ext cx="5208663" cy="1354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CEAEE-1A81-CE8C-EE0E-0BDFDF51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56" y="3026327"/>
            <a:ext cx="39528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2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              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AA83CFD-FAB4-17B7-519E-DCCE8D56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50" y="1697164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BDD448-C662-E2E9-2CEA-BF1E86F2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6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6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1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61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EB6F7-968C-0A22-12C7-8324B4C45FD0}"/>
              </a:ext>
            </a:extLst>
          </p:cNvPr>
          <p:cNvSpPr txBox="1"/>
          <p:nvPr/>
        </p:nvSpPr>
        <p:spPr>
          <a:xfrm>
            <a:off x="7162347" y="3034510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F6C2BB-0AE3-CB25-8EEE-A454817D8CC0}"/>
              </a:ext>
            </a:extLst>
          </p:cNvPr>
          <p:cNvCxnSpPr>
            <a:cxnSpLocks/>
          </p:cNvCxnSpPr>
          <p:nvPr/>
        </p:nvCxnSpPr>
        <p:spPr>
          <a:xfrm>
            <a:off x="3179819" y="3401513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1D2707-3AAA-BF04-1E00-67A2932618A7}"/>
              </a:ext>
            </a:extLst>
          </p:cNvPr>
          <p:cNvCxnSpPr>
            <a:cxnSpLocks/>
          </p:cNvCxnSpPr>
          <p:nvPr/>
        </p:nvCxnSpPr>
        <p:spPr>
          <a:xfrm>
            <a:off x="7173184" y="3405344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1DB4FB-256F-12A5-48EE-76B8B8003156}"/>
              </a:ext>
            </a:extLst>
          </p:cNvPr>
          <p:cNvSpPr txBox="1"/>
          <p:nvPr/>
        </p:nvSpPr>
        <p:spPr>
          <a:xfrm>
            <a:off x="2906355" y="3032181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sentence</a:t>
            </a:r>
            <a:endParaRPr lang="en-US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6B2FA0-C34F-94FB-8CD4-51E12644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29" y="302162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6C52A683-7131-B72F-96DE-072C8D96E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95161" y="2961993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82A645-61BF-C875-BF18-90550CA90BA9}"/>
              </a:ext>
            </a:extLst>
          </p:cNvPr>
          <p:cNvSpPr/>
          <p:nvPr/>
        </p:nvSpPr>
        <p:spPr>
          <a:xfrm>
            <a:off x="4941668" y="2879153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F3F18AC-D41D-8D62-EE00-F765200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276" y="3216847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2E3406-36CF-37A8-0286-7C1F546C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9722B3-03EC-7A05-6208-08A641E59A4A}"/>
              </a:ext>
            </a:extLst>
          </p:cNvPr>
          <p:cNvSpPr txBox="1"/>
          <p:nvPr/>
        </p:nvSpPr>
        <p:spPr>
          <a:xfrm>
            <a:off x="3492378" y="5295072"/>
            <a:ext cx="5207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https://www.youtube.com/@quangduong-ai</a:t>
            </a:r>
          </a:p>
        </p:txBody>
      </p: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2400-8980-844F-163A-51468C1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video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1A947-C0B2-F2F6-3798-A5C9A8B382CA}"/>
              </a:ext>
            </a:extLst>
          </p:cNvPr>
          <p:cNvSpPr txBox="1"/>
          <p:nvPr/>
        </p:nvSpPr>
        <p:spPr>
          <a:xfrm>
            <a:off x="7058446" y="5492289"/>
            <a:ext cx="409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</a:t>
            </a:r>
          </a:p>
          <a:p>
            <a:pPr algn="ctr"/>
            <a:r>
              <a:rPr lang="en-US" sz="1100" b="1" i="1" dirty="0"/>
              <a:t>https://arxiv.org/abs/1706.03762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F7693-5312-B218-E85E-593AA77BA409}"/>
              </a:ext>
            </a:extLst>
          </p:cNvPr>
          <p:cNvGrpSpPr>
            <a:grpSpLocks noChangeAspect="1"/>
          </p:cNvGrpSpPr>
          <p:nvPr/>
        </p:nvGrpSpPr>
        <p:grpSpPr>
          <a:xfrm>
            <a:off x="6640405" y="2353069"/>
            <a:ext cx="4713395" cy="2928983"/>
            <a:chOff x="2735728" y="1970925"/>
            <a:chExt cx="7090940" cy="4406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63EE56-3306-9037-6D25-B3246F27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0471" y="1970926"/>
              <a:ext cx="2926197" cy="44064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9960E4-7246-2137-7CF9-55F3DDB4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728" y="1970925"/>
              <a:ext cx="3970044" cy="44064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C1E48600-2AC6-9D20-98CF-5C5002BCBDB1}"/>
              </a:ext>
            </a:extLst>
          </p:cNvPr>
          <p:cNvSpPr/>
          <p:nvPr/>
        </p:nvSpPr>
        <p:spPr>
          <a:xfrm rot="16200000">
            <a:off x="5552074" y="5004777"/>
            <a:ext cx="446207" cy="1632247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FF6CD2-565D-AE89-65DC-B68DBA19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3069"/>
            <a:ext cx="4144007" cy="31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3E7EAE-11F4-612A-C07E-73EDBE0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A1651D-7DEA-2EB0-742D-16AE88B3D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32083A-9EC7-2FD2-379D-D8F42CC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4F57B36-A78F-402D-9086-11F2C0B6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60727" y="311025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Build a </a:t>
            </a:r>
            <a:r>
              <a:rPr lang="en-US" b="1" i="1" dirty="0"/>
              <a:t>transformer</a:t>
            </a:r>
            <a:r>
              <a:rPr lang="en-US" dirty="0"/>
              <a:t> package</a:t>
            </a:r>
          </a:p>
          <a:p>
            <a:r>
              <a:rPr lang="en-US" dirty="0"/>
              <a:t> Write </a:t>
            </a:r>
            <a:r>
              <a:rPr lang="en-US" b="1" i="1" dirty="0"/>
              <a:t>train</a:t>
            </a:r>
            <a:r>
              <a:rPr lang="en-US" dirty="0"/>
              <a:t> and </a:t>
            </a:r>
            <a:r>
              <a:rPr lang="en-US" b="1" i="1" dirty="0"/>
              <a:t>inference</a:t>
            </a:r>
            <a:r>
              <a:rPr lang="en-US" dirty="0"/>
              <a:t> scripts</a:t>
            </a:r>
          </a:p>
          <a:p>
            <a:r>
              <a:rPr lang="en-US" dirty="0"/>
              <a:t> Experimentation with </a:t>
            </a:r>
            <a:r>
              <a:rPr lang="en-US" b="1" dirty="0"/>
              <a:t>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96AE0-5277-BA91-8017-FB4C42AD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74" y="909605"/>
            <a:ext cx="1834450" cy="326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9641C3-11A6-0231-2CD9-F0CC29FC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196" y="908973"/>
            <a:ext cx="3190875" cy="3267075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39E379-E1DA-441B-6593-BA88CD8E8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74" y="4380145"/>
            <a:ext cx="4298535" cy="2313334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E5757310-9F33-1C58-036C-8FA17113A0E6}"/>
              </a:ext>
            </a:extLst>
          </p:cNvPr>
          <p:cNvSpPr/>
          <p:nvPr/>
        </p:nvSpPr>
        <p:spPr>
          <a:xfrm rot="10800000" flipH="1">
            <a:off x="5745917" y="3555542"/>
            <a:ext cx="777988" cy="1486968"/>
          </a:xfrm>
          <a:prstGeom prst="curv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07DF0-DBD7-58A7-4ED2-F31D2A829CCF}"/>
              </a:ext>
            </a:extLst>
          </p:cNvPr>
          <p:cNvSpPr/>
          <p:nvPr/>
        </p:nvSpPr>
        <p:spPr>
          <a:xfrm>
            <a:off x="1406084" y="1469702"/>
            <a:ext cx="9379834" cy="3962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9EEE9-783C-32BC-6C8F-20997A2269C2}"/>
              </a:ext>
            </a:extLst>
          </p:cNvPr>
          <p:cNvSpPr/>
          <p:nvPr/>
        </p:nvSpPr>
        <p:spPr>
          <a:xfrm>
            <a:off x="1406083" y="1469702"/>
            <a:ext cx="937983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AAA2-B4F1-92A8-764E-7E8F2607F393}"/>
              </a:ext>
            </a:extLst>
          </p:cNvPr>
          <p:cNvSpPr/>
          <p:nvPr/>
        </p:nvSpPr>
        <p:spPr>
          <a:xfrm>
            <a:off x="2539852" y="1469701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1EA3B8-0285-C87D-AD43-F7F24255728F}"/>
              </a:ext>
            </a:extLst>
          </p:cNvPr>
          <p:cNvGrpSpPr/>
          <p:nvPr/>
        </p:nvGrpSpPr>
        <p:grpSpPr>
          <a:xfrm>
            <a:off x="1623306" y="1623530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442F2D-F511-C8E5-5789-B8BC8A33AD6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19075-BED8-26A6-A553-3C06310FF00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B25C5-F60B-CBCC-E726-B8DD2FE1382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B1DFFC-B532-9773-F4B5-754E0FC2856B}"/>
              </a:ext>
            </a:extLst>
          </p:cNvPr>
          <p:cNvSpPr txBox="1"/>
          <p:nvPr/>
        </p:nvSpPr>
        <p:spPr>
          <a:xfrm>
            <a:off x="1453081" y="2015835"/>
            <a:ext cx="933283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Open the file in read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JSON content of the file into a Python dictionary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configuration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</a:p>
        </p:txBody>
      </p:sp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1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1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3D5ED8D-16FF-3DF9-2462-F8257AFEF401}"/>
              </a:ext>
            </a:extLst>
          </p:cNvPr>
          <p:cNvCxnSpPr>
            <a:endCxn id="32" idx="1"/>
          </p:cNvCxnSpPr>
          <p:nvPr/>
        </p:nvCxnSpPr>
        <p:spPr>
          <a:xfrm flipV="1">
            <a:off x="5272755" y="1165975"/>
            <a:ext cx="3306763" cy="1713958"/>
          </a:xfrm>
          <a:prstGeom prst="bentConnector3">
            <a:avLst/>
          </a:prstGeom>
          <a:ln>
            <a:solidFill>
              <a:srgbClr val="0099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35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26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17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8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29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“train”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4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35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16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17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88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89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2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4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93122-90BE-D91E-8AC7-58E48B9BF94F}"/>
              </a:ext>
            </a:extLst>
          </p:cNvPr>
          <p:cNvSpPr/>
          <p:nvPr/>
        </p:nvSpPr>
        <p:spPr>
          <a:xfrm>
            <a:off x="161599" y="979206"/>
            <a:ext cx="11868802" cy="5793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44" y="5040416"/>
            <a:ext cx="8580864" cy="670618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780E31-A3C8-FF61-0DE6-E9C4225D9A69}"/>
              </a:ext>
            </a:extLst>
          </p:cNvPr>
          <p:cNvSpPr/>
          <p:nvPr/>
        </p:nvSpPr>
        <p:spPr>
          <a:xfrm>
            <a:off x="161599" y="979207"/>
            <a:ext cx="11868802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AF240-69CD-B9ED-6796-A6039C0C00EC}"/>
              </a:ext>
            </a:extLst>
          </p:cNvPr>
          <p:cNvSpPr/>
          <p:nvPr/>
        </p:nvSpPr>
        <p:spPr>
          <a:xfrm>
            <a:off x="1309613" y="979207"/>
            <a:ext cx="380859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nb_get_dataset.ipynb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6D7EA1-5CED-71C8-8C5D-A497670F350C}"/>
              </a:ext>
            </a:extLst>
          </p:cNvPr>
          <p:cNvGrpSpPr/>
          <p:nvPr/>
        </p:nvGrpSpPr>
        <p:grpSpPr>
          <a:xfrm>
            <a:off x="393067" y="1163343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934EE6-9923-2A31-9DD9-5BB5BEFAAEA5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D51264-6879-8B2A-C7FB-06A9C9B80B22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119D1D-9AC7-31F7-081A-626A3B37F24F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F0F76-122A-325B-8713-C48E7442DC34}"/>
              </a:ext>
            </a:extLst>
          </p:cNvPr>
          <p:cNvSpPr txBox="1"/>
          <p:nvPr/>
        </p:nvSpPr>
        <p:spPr>
          <a:xfrm>
            <a:off x="222843" y="1555648"/>
            <a:ext cx="9848315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65" y="1004944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9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1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7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3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1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2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1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3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3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4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3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2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1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9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9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92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9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44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25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46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844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50F3779-8EF6-980C-524D-726EC05A86F3}"/>
              </a:ext>
            </a:extLst>
          </p:cNvPr>
          <p:cNvGrpSpPr/>
          <p:nvPr/>
        </p:nvGrpSpPr>
        <p:grpSpPr>
          <a:xfrm>
            <a:off x="1530959" y="2769340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328D9F-D6F8-E827-C20F-F80A9FF78C68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9A3433-663A-E16F-0881-8DF95057B2B5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1CC3EA-0BF2-9507-0608-775718AE2BBC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58AFAA-7ECB-BB8A-5F9F-AE2645391D48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255074-EC86-5796-0139-1B17F2E7FE6C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3459EC-E988-CBDF-11B0-FF69F6271BA6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1F3828B-43E7-4AE5-7740-9BB7B59FE26D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8BD7C2-6FFB-1051-E723-8DE2B3A87012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CF2566-4237-1927-6745-18A8F3F7D358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5A08DE-A98A-EC08-4D4E-1B90B7C51555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916FD5-7553-BD9C-A470-81A0E3E96ACC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CC49116-E1E5-05FF-BD25-3566DAD3F906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F0E33-2A30-27F2-E180-59888F144B8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A3D21C71-F01A-1EA6-3EA8-E01A68CB7739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3608556B-B242-3AA4-2A17-48100DD4A75F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8CE3-8DF8-71B6-8D2D-007E9E719CAF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Encoder input ids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45BCB4-C511-BCB0-2AE0-C190E4612157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Encoder mask's output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2BBFA7-C343-2027-5317-10B2C2F6DC53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D376E8-8D6F-6080-74D6-ABF025958ABA}"/>
                </a:ext>
              </a:extLst>
            </p:cNvPr>
            <p:cNvCxnSpPr>
              <a:cxnSpLocks/>
              <a:stCxn id="34" idx="2"/>
              <a:endCxn id="19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9AA8E2-3E60-171D-1FA9-B2E09828D1DA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9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3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8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4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2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581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F54512-FE2C-1393-9785-84014118FAE4}"/>
              </a:ext>
            </a:extLst>
          </p:cNvPr>
          <p:cNvGrpSpPr/>
          <p:nvPr/>
        </p:nvGrpSpPr>
        <p:grpSpPr>
          <a:xfrm>
            <a:off x="1530959" y="2769340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B3BB18-A697-07C4-4603-B0AA721EC938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D9BDFD-016F-922D-FAB2-8764B6C60E34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61B581-0ECF-FBDE-5DA0-9DB8CEDE52FA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7C73B5-9CD8-57C0-7FB2-958E954E0138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9A0431-9224-B37B-52F8-C0F2B6936BAC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35870A-6EFD-C2CF-CDBB-171692874FE8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E6C121-30AB-AC9A-BBE0-E3B0776AA168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8AB96B-6BFB-1BC5-49D7-A4F4E46745E5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18BFD4-D6D1-AEF9-ACFB-9168262E84D1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16C572-1774-43CD-2E74-61E1852F2C96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C5CCE6-265A-2AAA-B124-5E05E612DEF1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DDBD94-343E-B00C-70A3-04C8454638C0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F832BE-B779-4A8F-6B05-EFA40DD2167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756B60-58D4-8818-4A55-EC1EB26851E4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DBA9BF97-488C-070B-7EE9-C0246FB2D3CC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23F7A5-3A0E-AC32-0079-D181A0BC4F88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Decoder input ids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6306EB-9715-8760-0C4B-4F9497AEF10D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Padding mask's output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447B64-964F-85AA-B39B-865FACEBE226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5F17916-DBB4-A810-9090-596D205C26B3}"/>
                </a:ext>
              </a:extLst>
            </p:cNvPr>
            <p:cNvCxnSpPr>
              <a:cxnSpLocks/>
              <a:stCxn id="30" idx="2"/>
              <a:endCxn id="17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1F7489B-35DD-CB7B-3EC7-9C5B71A2C0E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82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514" y="4619983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14" y="5375657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3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2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4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13108-5491-4A97-CACA-6540A0E4FF47}"/>
              </a:ext>
            </a:extLst>
          </p:cNvPr>
          <p:cNvSpPr txBox="1"/>
          <p:nvPr/>
        </p:nvSpPr>
        <p:spPr>
          <a:xfrm>
            <a:off x="7093197" y="5489672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7E9BDF-B37B-CC2D-4786-1CBBA5F7548A}"/>
              </a:ext>
            </a:extLst>
          </p:cNvPr>
          <p:cNvCxnSpPr>
            <a:cxnSpLocks/>
          </p:cNvCxnSpPr>
          <p:nvPr/>
        </p:nvCxnSpPr>
        <p:spPr>
          <a:xfrm>
            <a:off x="3110669" y="5856675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8093EB-A1A2-F206-9E57-7EB11FC45D22}"/>
              </a:ext>
            </a:extLst>
          </p:cNvPr>
          <p:cNvCxnSpPr>
            <a:cxnSpLocks/>
          </p:cNvCxnSpPr>
          <p:nvPr/>
        </p:nvCxnSpPr>
        <p:spPr>
          <a:xfrm>
            <a:off x="7104034" y="5860506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BBE30A-D027-3325-1CC0-4B41145759DD}"/>
              </a:ext>
            </a:extLst>
          </p:cNvPr>
          <p:cNvSpPr txBox="1"/>
          <p:nvPr/>
        </p:nvSpPr>
        <p:spPr>
          <a:xfrm>
            <a:off x="2837205" y="5487343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sentence</a:t>
            </a:r>
            <a:endParaRPr 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7663D2-FD90-0CB9-A42B-633CD27C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79" y="547678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5E9E7C89-5072-3939-E5D0-1EC21CDA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26011" y="5417155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CC51D3-120E-6803-EE23-EFC71FFA8BC1}"/>
              </a:ext>
            </a:extLst>
          </p:cNvPr>
          <p:cNvSpPr/>
          <p:nvPr/>
        </p:nvSpPr>
        <p:spPr>
          <a:xfrm>
            <a:off x="4872518" y="5334315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216F097-0EF0-961A-76A1-59DE1515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26" y="5672009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4A7F3-0A2E-7BDE-003A-8A7522DA1A0F}"/>
              </a:ext>
            </a:extLst>
          </p:cNvPr>
          <p:cNvSpPr txBox="1"/>
          <p:nvPr/>
        </p:nvSpPr>
        <p:spPr>
          <a:xfrm>
            <a:off x="2837205" y="2694659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sentences</a:t>
            </a:r>
            <a:endParaRPr lang="en-US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52437B-B082-32B3-C51C-96F1E52691F7}"/>
              </a:ext>
            </a:extLst>
          </p:cNvPr>
          <p:cNvCxnSpPr>
            <a:cxnSpLocks/>
          </p:cNvCxnSpPr>
          <p:nvPr/>
        </p:nvCxnSpPr>
        <p:spPr>
          <a:xfrm flipV="1">
            <a:off x="2961999" y="3063078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97A02C-D908-2341-B94B-128E6B857895}"/>
              </a:ext>
            </a:extLst>
          </p:cNvPr>
          <p:cNvSpPr/>
          <p:nvPr/>
        </p:nvSpPr>
        <p:spPr>
          <a:xfrm>
            <a:off x="4887131" y="2814526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7D83-B1EF-CA42-4ED4-C5DAF05F3060}"/>
              </a:ext>
            </a:extLst>
          </p:cNvPr>
          <p:cNvCxnSpPr>
            <a:cxnSpLocks/>
          </p:cNvCxnSpPr>
          <p:nvPr/>
        </p:nvCxnSpPr>
        <p:spPr>
          <a:xfrm>
            <a:off x="2961999" y="3609676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22429E-8288-B828-8678-C32FF8FE707D}"/>
              </a:ext>
            </a:extLst>
          </p:cNvPr>
          <p:cNvSpPr txBox="1"/>
          <p:nvPr/>
        </p:nvSpPr>
        <p:spPr>
          <a:xfrm>
            <a:off x="2837205" y="3614239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sentences</a:t>
            </a:r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C9570B-9948-2F29-2488-1A80BE464050}"/>
              </a:ext>
            </a:extLst>
          </p:cNvPr>
          <p:cNvCxnSpPr>
            <a:cxnSpLocks/>
          </p:cNvCxnSpPr>
          <p:nvPr/>
        </p:nvCxnSpPr>
        <p:spPr>
          <a:xfrm>
            <a:off x="7118647" y="3336885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0A228FAB-262C-405E-630C-B6FFEC56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47" y="2720665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ance flag">
            <a:extLst>
              <a:ext uri="{FF2B5EF4-FFF2-40B4-BE49-F238E27FC236}">
                <a16:creationId xmlns:a16="http://schemas.microsoft.com/office/drawing/2014/main" id="{2D7A4DB6-AA6F-BBB1-52EB-BF60D4546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124334" y="3609676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CDB252-23E1-5046-6C8A-302937DC9D8F}"/>
              </a:ext>
            </a:extLst>
          </p:cNvPr>
          <p:cNvSpPr txBox="1"/>
          <p:nvPr/>
        </p:nvSpPr>
        <p:spPr>
          <a:xfrm>
            <a:off x="7118647" y="2950148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model</a:t>
            </a:r>
            <a:endParaRPr 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FA289F-74A2-9ADE-616A-98551126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26" y="3319480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7EEF37-9225-516D-FE04-65E722A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78" y="348534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13" grpId="0" animBg="1"/>
      <p:bldP spid="6" grpId="0"/>
      <p:bldP spid="11" grpId="0" animBg="1"/>
      <p:bldP spid="22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237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974FC-0B07-8E48-1EC4-69103CD8FD81}"/>
              </a:ext>
            </a:extLst>
          </p:cNvPr>
          <p:cNvSpPr txBox="1"/>
          <p:nvPr/>
        </p:nvSpPr>
        <p:spPr>
          <a:xfrm>
            <a:off x="1979588" y="4363672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134007-E32C-D940-CD55-2E7661740367}"/>
              </a:ext>
            </a:extLst>
          </p:cNvPr>
          <p:cNvCxnSpPr/>
          <p:nvPr/>
        </p:nvCxnSpPr>
        <p:spPr>
          <a:xfrm>
            <a:off x="3856589" y="4548338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41BB96-13A7-832C-98A4-468E34AEC7EE}"/>
              </a:ext>
            </a:extLst>
          </p:cNvPr>
          <p:cNvSpPr txBox="1"/>
          <p:nvPr/>
        </p:nvSpPr>
        <p:spPr>
          <a:xfrm>
            <a:off x="8691290" y="434363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60B9D9-FA04-A7C9-0312-2B6818462825}"/>
              </a:ext>
            </a:extLst>
          </p:cNvPr>
          <p:cNvSpPr txBox="1"/>
          <p:nvPr/>
        </p:nvSpPr>
        <p:spPr>
          <a:xfrm>
            <a:off x="5851481" y="594801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1DBB36-52E6-90D4-87F3-CC9D200DCB5F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0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085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506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4278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974FC-0B07-8E48-1EC4-69103CD8FD81}"/>
              </a:ext>
            </a:extLst>
          </p:cNvPr>
          <p:cNvSpPr txBox="1"/>
          <p:nvPr/>
        </p:nvSpPr>
        <p:spPr>
          <a:xfrm>
            <a:off x="1979588" y="4363672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134007-E32C-D940-CD55-2E7661740367}"/>
              </a:ext>
            </a:extLst>
          </p:cNvPr>
          <p:cNvCxnSpPr/>
          <p:nvPr/>
        </p:nvCxnSpPr>
        <p:spPr>
          <a:xfrm>
            <a:off x="3856589" y="4548338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41BB96-13A7-832C-98A4-468E34AEC7EE}"/>
              </a:ext>
            </a:extLst>
          </p:cNvPr>
          <p:cNvSpPr txBox="1"/>
          <p:nvPr/>
        </p:nvSpPr>
        <p:spPr>
          <a:xfrm>
            <a:off x="8691290" y="434363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60B9D9-FA04-A7C9-0312-2B6818462825}"/>
              </a:ext>
            </a:extLst>
          </p:cNvPr>
          <p:cNvSpPr txBox="1"/>
          <p:nvPr/>
        </p:nvSpPr>
        <p:spPr>
          <a:xfrm>
            <a:off x="5851481" y="594801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1DBB36-52E6-90D4-87F3-CC9D200DCB5F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54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52" y="4311143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3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6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836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1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90446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Implementation's formula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363798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6117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07A13CB-629D-D630-B249-D70865B4B393}"/>
              </a:ext>
            </a:extLst>
          </p:cNvPr>
          <p:cNvGrpSpPr/>
          <p:nvPr/>
        </p:nvGrpSpPr>
        <p:grpSpPr>
          <a:xfrm>
            <a:off x="8395941" y="3205824"/>
            <a:ext cx="3185352" cy="2923580"/>
            <a:chOff x="8395941" y="3205824"/>
            <a:chExt cx="3185352" cy="292358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6E89F85-8DC0-5F8E-7BC1-92A81A169006}"/>
                </a:ext>
              </a:extLst>
            </p:cNvPr>
            <p:cNvSpPr/>
            <p:nvPr/>
          </p:nvSpPr>
          <p:spPr>
            <a:xfrm>
              <a:off x="839594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E72A05A-6E66-0A2A-44DB-6BD19BC048CB}"/>
                </a:ext>
              </a:extLst>
            </p:cNvPr>
            <p:cNvSpPr/>
            <p:nvPr/>
          </p:nvSpPr>
          <p:spPr>
            <a:xfrm>
              <a:off x="839594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C137698-2D79-5997-A3CA-B3E45C76F100}"/>
                </a:ext>
              </a:extLst>
            </p:cNvPr>
            <p:cNvSpPr/>
            <p:nvPr/>
          </p:nvSpPr>
          <p:spPr>
            <a:xfrm>
              <a:off x="839594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172E3BD-1E12-D1ED-C5D8-CAC35F5F9424}"/>
                </a:ext>
              </a:extLst>
            </p:cNvPr>
            <p:cNvSpPr/>
            <p:nvPr/>
          </p:nvSpPr>
          <p:spPr>
            <a:xfrm>
              <a:off x="839594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864CEE-E948-63AB-B9D3-959A378AC10B}"/>
                </a:ext>
              </a:extLst>
            </p:cNvPr>
            <p:cNvSpPr/>
            <p:nvPr/>
          </p:nvSpPr>
          <p:spPr>
            <a:xfrm>
              <a:off x="839594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B87AE13-BD20-94A7-F215-5899B84E1C4C}"/>
                </a:ext>
              </a:extLst>
            </p:cNvPr>
            <p:cNvSpPr/>
            <p:nvPr/>
          </p:nvSpPr>
          <p:spPr>
            <a:xfrm>
              <a:off x="903683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30F8AB-292E-F200-E409-A52A508024F5}"/>
                </a:ext>
              </a:extLst>
            </p:cNvPr>
            <p:cNvSpPr/>
            <p:nvPr/>
          </p:nvSpPr>
          <p:spPr>
            <a:xfrm>
              <a:off x="903683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CDFAF3B-8B2A-1C24-547D-51DF6CFEFCB6}"/>
                </a:ext>
              </a:extLst>
            </p:cNvPr>
            <p:cNvSpPr/>
            <p:nvPr/>
          </p:nvSpPr>
          <p:spPr>
            <a:xfrm>
              <a:off x="903683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F7D716A-1C86-4648-C08B-34269A75ECD1}"/>
                </a:ext>
              </a:extLst>
            </p:cNvPr>
            <p:cNvSpPr/>
            <p:nvPr/>
          </p:nvSpPr>
          <p:spPr>
            <a:xfrm>
              <a:off x="903683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915C1C-D21C-06A8-A13F-6014B3C628E1}"/>
                </a:ext>
              </a:extLst>
            </p:cNvPr>
            <p:cNvSpPr/>
            <p:nvPr/>
          </p:nvSpPr>
          <p:spPr>
            <a:xfrm>
              <a:off x="903683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4D87EB4-B4D4-3FDA-74B2-59E9B9B23746}"/>
                </a:ext>
              </a:extLst>
            </p:cNvPr>
            <p:cNvSpPr/>
            <p:nvPr/>
          </p:nvSpPr>
          <p:spPr>
            <a:xfrm>
              <a:off x="967772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33C4AB6-1625-9510-BBF5-C48AFA3AAAF1}"/>
                </a:ext>
              </a:extLst>
            </p:cNvPr>
            <p:cNvSpPr/>
            <p:nvPr/>
          </p:nvSpPr>
          <p:spPr>
            <a:xfrm>
              <a:off x="967772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6992C0B-1086-4635-CAD0-C9952AAF08B7}"/>
                </a:ext>
              </a:extLst>
            </p:cNvPr>
            <p:cNvSpPr/>
            <p:nvPr/>
          </p:nvSpPr>
          <p:spPr>
            <a:xfrm>
              <a:off x="967772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1DA01F5-C7CB-15AB-9262-507ABE7C7826}"/>
                </a:ext>
              </a:extLst>
            </p:cNvPr>
            <p:cNvSpPr/>
            <p:nvPr/>
          </p:nvSpPr>
          <p:spPr>
            <a:xfrm>
              <a:off x="967772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141BF9-B480-CE39-DDF5-E7718D1AD4BF}"/>
                </a:ext>
              </a:extLst>
            </p:cNvPr>
            <p:cNvSpPr/>
            <p:nvPr/>
          </p:nvSpPr>
          <p:spPr>
            <a:xfrm>
              <a:off x="967772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41BDFF0-E214-FC64-A79C-157794493887}"/>
                </a:ext>
              </a:extLst>
            </p:cNvPr>
            <p:cNvSpPr/>
            <p:nvPr/>
          </p:nvSpPr>
          <p:spPr>
            <a:xfrm>
              <a:off x="1031861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31339AA-1900-1421-0B45-A4D236A76944}"/>
                </a:ext>
              </a:extLst>
            </p:cNvPr>
            <p:cNvSpPr/>
            <p:nvPr/>
          </p:nvSpPr>
          <p:spPr>
            <a:xfrm>
              <a:off x="1031861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53720B-7D03-86C1-D8EA-AA8460468B09}"/>
                </a:ext>
              </a:extLst>
            </p:cNvPr>
            <p:cNvSpPr/>
            <p:nvPr/>
          </p:nvSpPr>
          <p:spPr>
            <a:xfrm>
              <a:off x="1031861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43858BF-3BF4-DC8A-0950-A722982E2D2C}"/>
                </a:ext>
              </a:extLst>
            </p:cNvPr>
            <p:cNvSpPr/>
            <p:nvPr/>
          </p:nvSpPr>
          <p:spPr>
            <a:xfrm>
              <a:off x="1031861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7B81A7E-CCE3-1DFA-19B0-194BA2547155}"/>
                </a:ext>
              </a:extLst>
            </p:cNvPr>
            <p:cNvSpPr/>
            <p:nvPr/>
          </p:nvSpPr>
          <p:spPr>
            <a:xfrm>
              <a:off x="1031861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FCD7470-8020-36FF-85D5-A218B0981EFC}"/>
                </a:ext>
              </a:extLst>
            </p:cNvPr>
            <p:cNvSpPr/>
            <p:nvPr/>
          </p:nvSpPr>
          <p:spPr>
            <a:xfrm>
              <a:off x="1095950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722BA15-B807-26B5-B58A-820DD28CAAD7}"/>
                </a:ext>
              </a:extLst>
            </p:cNvPr>
            <p:cNvSpPr/>
            <p:nvPr/>
          </p:nvSpPr>
          <p:spPr>
            <a:xfrm>
              <a:off x="1095950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63C6AC6-1177-DA91-C109-8CBAC58B2ACF}"/>
                </a:ext>
              </a:extLst>
            </p:cNvPr>
            <p:cNvSpPr/>
            <p:nvPr/>
          </p:nvSpPr>
          <p:spPr>
            <a:xfrm>
              <a:off x="1095950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1F11CEA-1D44-1644-A8F3-89BB04581F5B}"/>
                </a:ext>
              </a:extLst>
            </p:cNvPr>
            <p:cNvSpPr/>
            <p:nvPr/>
          </p:nvSpPr>
          <p:spPr>
            <a:xfrm>
              <a:off x="1095950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  <a:endParaRPr lang="en-US" sz="1400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D430ADD-D8AF-BEFF-F149-87A64F837B1E}"/>
                </a:ext>
              </a:extLst>
            </p:cNvPr>
            <p:cNvSpPr/>
            <p:nvPr/>
          </p:nvSpPr>
          <p:spPr>
            <a:xfrm>
              <a:off x="1095950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6CBF540-CB17-19A1-467B-4252981834DF}"/>
              </a:ext>
            </a:extLst>
          </p:cNvPr>
          <p:cNvSpPr txBox="1"/>
          <p:nvPr/>
        </p:nvSpPr>
        <p:spPr>
          <a:xfrm>
            <a:off x="3618832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&amp;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4B2032E-959D-FC9A-B6C4-4572046ED210}"/>
              </a:ext>
            </a:extLst>
          </p:cNvPr>
          <p:cNvSpPr txBox="1"/>
          <p:nvPr/>
        </p:nvSpPr>
        <p:spPr>
          <a:xfrm>
            <a:off x="7679424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=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2852E0A-6DED-9E49-0468-9B713FC7915E}"/>
              </a:ext>
            </a:extLst>
          </p:cNvPr>
          <p:cNvSpPr txBox="1"/>
          <p:nvPr/>
        </p:nvSpPr>
        <p:spPr>
          <a:xfrm>
            <a:off x="8675280" y="6098584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mask's output</a:t>
            </a:r>
          </a:p>
        </p:txBody>
      </p:sp>
    </p:spTree>
    <p:extLst>
      <p:ext uri="{BB962C8B-B14F-4D97-AF65-F5344CB8AC3E}">
        <p14:creationId xmlns:p14="http://schemas.microsoft.com/office/powerpoint/2010/main" val="215075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2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8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9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9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9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2: SOS &amp; EOS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1: SOS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1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2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16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6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3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3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3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8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3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4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23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2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94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65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16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1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9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9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6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7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3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3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9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9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7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3800" y="569244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1017662" y="558144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2682ACAC-CE04-C138-4BBC-33954C732705}"/>
              </a:ext>
            </a:extLst>
          </p:cNvPr>
          <p:cNvSpPr/>
          <p:nvPr/>
        </p:nvSpPr>
        <p:spPr>
          <a:xfrm rot="13316652" flipH="1">
            <a:off x="3060407" y="558144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6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ECA02E8-4DC1-4C70-1580-69BA21C8DFCB}"/>
              </a:ext>
            </a:extLst>
          </p:cNvPr>
          <p:cNvSpPr/>
          <p:nvPr/>
        </p:nvSpPr>
        <p:spPr>
          <a:xfrm rot="8283348">
            <a:off x="806028" y="54011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05A996-5617-63F1-3832-5E394986EBF2}"/>
              </a:ext>
            </a:extLst>
          </p:cNvPr>
          <p:cNvSpPr/>
          <p:nvPr/>
        </p:nvSpPr>
        <p:spPr>
          <a:xfrm rot="13316652" flipH="1">
            <a:off x="3353428" y="543470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9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6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training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1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8AB1EF7-FC54-7055-567C-E3A871A624C3}"/>
              </a:ext>
            </a:extLst>
          </p:cNvPr>
          <p:cNvSpPr/>
          <p:nvPr/>
        </p:nvSpPr>
        <p:spPr>
          <a:xfrm rot="8283348">
            <a:off x="1087383" y="4688993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857443B-21B0-FE7F-4FB1-5A01533840E9}"/>
              </a:ext>
            </a:extLst>
          </p:cNvPr>
          <p:cNvSpPr/>
          <p:nvPr/>
        </p:nvSpPr>
        <p:spPr>
          <a:xfrm rot="13316652" flipH="1">
            <a:off x="3019320" y="468899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E66645F-EC56-F718-D04F-A03BF19A80CB}"/>
              </a:ext>
            </a:extLst>
          </p:cNvPr>
          <p:cNvSpPr/>
          <p:nvPr/>
        </p:nvSpPr>
        <p:spPr>
          <a:xfrm rot="13316652" flipH="1">
            <a:off x="3019320" y="388933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7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7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11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2417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D2249-BFD1-22B2-B31B-A54E4EF1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96" y="3273340"/>
            <a:ext cx="3381375" cy="11620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9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input tensors</a:t>
            </a: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padding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8DE-23A6-73B9-973C-9C507D126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21" y="3686658"/>
            <a:ext cx="3600450" cy="239077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9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9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8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97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6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6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983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64F7B72-BC4F-5B7B-DA96-BE199A3F1D58}"/>
              </a:ext>
            </a:extLst>
          </p:cNvPr>
          <p:cNvSpPr/>
          <p:nvPr/>
        </p:nvSpPr>
        <p:spPr>
          <a:xfrm rot="8283348">
            <a:off x="1069799" y="400268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7EFDF8-EDBD-1BCD-C844-DF4134B27BDE}"/>
              </a:ext>
            </a:extLst>
          </p:cNvPr>
          <p:cNvSpPr/>
          <p:nvPr/>
        </p:nvSpPr>
        <p:spPr>
          <a:xfrm rot="13316652" flipH="1">
            <a:off x="3036904" y="337014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89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11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7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7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36893</TotalTime>
  <Words>15682</Words>
  <Application>Microsoft Office PowerPoint</Application>
  <PresentationFormat>Widescreen</PresentationFormat>
  <Paragraphs>1931</Paragraphs>
  <Slides>195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04" baseType="lpstr">
      <vt:lpstr>Arial</vt:lpstr>
      <vt:lpstr>Avenir Next LT Pro</vt:lpstr>
      <vt:lpstr>Avenir Next LT Pro Light</vt:lpstr>
      <vt:lpstr>Calibri</vt:lpstr>
      <vt:lpstr>Cambria Math</vt:lpstr>
      <vt:lpstr>Consolas</vt:lpstr>
      <vt:lpstr>Segoe WPC</vt:lpstr>
      <vt:lpstr>Wingdings</vt:lpstr>
      <vt:lpstr>Office Theme</vt:lpstr>
      <vt:lpstr>Implementing Transformer with  Python &amp; PyTorch   </vt:lpstr>
      <vt:lpstr>In the last video</vt:lpstr>
      <vt:lpstr>What we will obtain</vt:lpstr>
      <vt:lpstr>PowerPoint Presentation</vt:lpstr>
      <vt:lpstr>Implementation plan</vt:lpstr>
      <vt:lpstr>Implementation's formula </vt:lpstr>
      <vt:lpstr>PowerPoint Presentation</vt:lpstr>
      <vt:lpstr>Training</vt:lpstr>
      <vt:lpstr>PowerPoint Presentation</vt:lpstr>
      <vt:lpstr>Training steps </vt:lpstr>
      <vt:lpstr>Training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Transformer classes</vt:lpstr>
      <vt:lpstr>Transformer classes</vt:lpstr>
      <vt:lpstr>Transformer classes</vt:lpstr>
      <vt:lpstr>Transformer functions</vt:lpstr>
      <vt:lpstr>Transformer functions</vt:lpstr>
      <vt:lpstr>Transformer functions</vt:lpstr>
      <vt:lpstr>Transformer functions</vt:lpstr>
      <vt:lpstr>PowerPoint Presentation</vt:lpstr>
      <vt:lpstr>PowerPoint Presentation</vt:lpstr>
      <vt:lpstr>Data preparation function/class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Papa Quang DUONG</cp:lastModifiedBy>
  <cp:revision>80</cp:revision>
  <dcterms:created xsi:type="dcterms:W3CDTF">2024-02-20T20:54:33Z</dcterms:created>
  <dcterms:modified xsi:type="dcterms:W3CDTF">2024-05-25T05:50:49Z</dcterms:modified>
</cp:coreProperties>
</file>